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10"/>
  </p:notes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12"/>
  </p:normalViewPr>
  <p:slideViewPr>
    <p:cSldViewPr snapToGrid="0" snapToObjects="1">
      <p:cViewPr varScale="1">
        <p:scale>
          <a:sx n="102" d="100"/>
          <a:sy n="102" d="100"/>
        </p:scale>
        <p:origin x="416" y="168"/>
      </p:cViewPr>
      <p:guideLst/>
    </p:cSldViewPr>
  </p:slideViewPr>
  <p:notesTextViewPr>
    <p:cViewPr>
      <p:scale>
        <a:sx n="1" d="1"/>
        <a:sy n="1" d="1"/>
      </p:scale>
      <p:origin x="0" y="-88"/>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 of boxes with WNV that will be checked</c:v>
                </c:pt>
              </c:strCache>
            </c:strRef>
          </c:tx>
          <c:spPr>
            <a:ln w="28575" cap="rnd">
              <a:solidFill>
                <a:schemeClr val="accent1"/>
              </a:solidFill>
              <a:round/>
            </a:ln>
            <a:effectLst/>
          </c:spPr>
          <c:marker>
            <c:symbol val="none"/>
          </c:marker>
          <c:cat>
            <c:numRef>
              <c:f>Sheet1!$A$2:$A$6</c:f>
              <c:numCache>
                <c:formatCode>General</c:formatCode>
                <c:ptCount val="5"/>
                <c:pt idx="0">
                  <c:v>0.8</c:v>
                </c:pt>
                <c:pt idx="1">
                  <c:v>0.85</c:v>
                </c:pt>
                <c:pt idx="2">
                  <c:v>0.9</c:v>
                </c:pt>
                <c:pt idx="3">
                  <c:v>0.95</c:v>
                </c:pt>
                <c:pt idx="4">
                  <c:v>1.0</c:v>
                </c:pt>
              </c:numCache>
            </c:numRef>
          </c:cat>
          <c:val>
            <c:numRef>
              <c:f>Sheet1!$B$2:$B$6</c:f>
              <c:numCache>
                <c:formatCode>"$"#,##0_);[Red]\("$"#,##0\)</c:formatCode>
                <c:ptCount val="5"/>
                <c:pt idx="0">
                  <c:v>933.75</c:v>
                </c:pt>
                <c:pt idx="1">
                  <c:v>843.75</c:v>
                </c:pt>
                <c:pt idx="2">
                  <c:v>762.5</c:v>
                </c:pt>
                <c:pt idx="3">
                  <c:v>587.5</c:v>
                </c:pt>
                <c:pt idx="4">
                  <c:v>98.125</c:v>
                </c:pt>
              </c:numCache>
            </c:numRef>
          </c:val>
          <c:smooth val="0"/>
        </c:ser>
        <c:dLbls>
          <c:showLegendKey val="0"/>
          <c:showVal val="0"/>
          <c:showCatName val="0"/>
          <c:showSerName val="0"/>
          <c:showPercent val="0"/>
          <c:showBubbleSize val="0"/>
        </c:dLbls>
        <c:smooth val="0"/>
        <c:axId val="524433824"/>
        <c:axId val="524435872"/>
      </c:lineChart>
      <c:catAx>
        <c:axId val="52443382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r>
                  <a:rPr lang="en-US"/>
                  <a:t>% of boxes with WNV that will be checked</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crossAx val="524435872"/>
        <c:crosses val="autoZero"/>
        <c:auto val="1"/>
        <c:lblAlgn val="ctr"/>
        <c:lblOffset val="100"/>
        <c:noMultiLvlLbl val="0"/>
      </c:catAx>
      <c:valAx>
        <c:axId val="524435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r>
                  <a:rPr lang="en-US"/>
                  <a:t>Savings (thousands of dollars)</a:t>
                </a:r>
              </a:p>
              <a:p>
                <a:pPr>
                  <a:defRPr/>
                </a:pPr>
                <a:endParaRPr lang="en-US"/>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crossAx val="524433824"/>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Franklin Gothic Demi Cond" charset="0"/>
          <a:ea typeface="Franklin Gothic Demi Cond" charset="0"/>
          <a:cs typeface="Franklin Gothic Demi Cond"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F3A1B-9C92-C148-9AA1-088E6C6E9040}" type="datetimeFigureOut">
              <a:rPr lang="en-US" smtClean="0"/>
              <a:t>12/15/16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9EEFD-5AA3-A841-AF06-BE8EB04A7816}" type="slidenum">
              <a:rPr lang="en-US" smtClean="0"/>
              <a:t>‹#›</a:t>
            </a:fld>
            <a:endParaRPr lang="en-US"/>
          </a:p>
        </p:txBody>
      </p:sp>
    </p:spTree>
    <p:extLst>
      <p:ext uri="{BB962C8B-B14F-4D97-AF65-F5344CB8AC3E}">
        <p14:creationId xmlns:p14="http://schemas.microsoft.com/office/powerpoint/2010/main" val="197526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1</a:t>
            </a:fld>
            <a:endParaRPr lang="en-US"/>
          </a:p>
        </p:txBody>
      </p:sp>
    </p:spTree>
    <p:extLst>
      <p:ext uri="{BB962C8B-B14F-4D97-AF65-F5344CB8AC3E}">
        <p14:creationId xmlns:p14="http://schemas.microsoft.com/office/powerpoint/2010/main" val="125607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WNV is an infectious</a:t>
            </a:r>
            <a:r>
              <a:rPr lang="en-US" baseline="0" dirty="0" smtClean="0"/>
              <a:t> disease that was discovered 1937 in the West Nile region of Uganda</a:t>
            </a:r>
          </a:p>
          <a:p>
            <a:r>
              <a:rPr lang="en-US" baseline="0" dirty="0" smtClean="0"/>
              <a:t>first seen in the US in 1999</a:t>
            </a:r>
          </a:p>
          <a:p>
            <a:r>
              <a:rPr lang="en-US" baseline="0" dirty="0" smtClean="0"/>
              <a:t>Symptoms include mild fever, headache, body ache, and skin rash</a:t>
            </a:r>
          </a:p>
          <a:p>
            <a:r>
              <a:rPr lang="en-US" baseline="0" dirty="0" smtClean="0"/>
              <a:t>Can be life-threatening if it enters the brain (encephalitis)</a:t>
            </a:r>
          </a:p>
          <a:p>
            <a:r>
              <a:rPr lang="en-US" baseline="0" dirty="0" smtClean="0"/>
              <a:t>No vaccines, no treatment</a:t>
            </a:r>
          </a:p>
          <a:p>
            <a:r>
              <a:rPr lang="en-US" baseline="0" dirty="0" smtClean="0"/>
              <a:t>Prevention is to avoid mosquito bites</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2</a:t>
            </a:fld>
            <a:endParaRPr lang="en-US"/>
          </a:p>
        </p:txBody>
      </p:sp>
    </p:spTree>
    <p:extLst>
      <p:ext uri="{BB962C8B-B14F-4D97-AF65-F5344CB8AC3E}">
        <p14:creationId xmlns:p14="http://schemas.microsoft.com/office/powerpoint/2010/main" val="41272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3</a:t>
            </a:fld>
            <a:endParaRPr lang="en-US"/>
          </a:p>
        </p:txBody>
      </p:sp>
    </p:spTree>
    <p:extLst>
      <p:ext uri="{BB962C8B-B14F-4D97-AF65-F5344CB8AC3E}">
        <p14:creationId xmlns:p14="http://schemas.microsoft.com/office/powerpoint/2010/main" val="101592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4</a:t>
            </a:fld>
            <a:endParaRPr lang="en-US"/>
          </a:p>
        </p:txBody>
      </p:sp>
    </p:spTree>
    <p:extLst>
      <p:ext uri="{BB962C8B-B14F-4D97-AF65-F5344CB8AC3E}">
        <p14:creationId xmlns:p14="http://schemas.microsoft.com/office/powerpoint/2010/main" val="2086816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5</a:t>
            </a:fld>
            <a:endParaRPr lang="en-US"/>
          </a:p>
        </p:txBody>
      </p:sp>
    </p:spTree>
    <p:extLst>
      <p:ext uri="{BB962C8B-B14F-4D97-AF65-F5344CB8AC3E}">
        <p14:creationId xmlns:p14="http://schemas.microsoft.com/office/powerpoint/2010/main" val="419219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public.tableau.com</a:t>
            </a:r>
            <a:r>
              <a:rPr lang="en-US" dirty="0" smtClean="0"/>
              <a:t>/views/</a:t>
            </a:r>
            <a:r>
              <a:rPr lang="en-US" dirty="0" err="1" smtClean="0"/>
              <a:t>WestNileVirusPredictions</a:t>
            </a:r>
            <a:r>
              <a:rPr lang="en-US" dirty="0" smtClean="0"/>
              <a:t>/Story1?:embed=y&amp;:</a:t>
            </a:r>
            <a:r>
              <a:rPr lang="en-US" dirty="0" err="1" smtClean="0"/>
              <a:t>display_count</a:t>
            </a:r>
            <a:r>
              <a:rPr lang="en-US" dirty="0" smtClean="0"/>
              <a:t>=yes</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6</a:t>
            </a:fld>
            <a:endParaRPr lang="en-US"/>
          </a:p>
        </p:txBody>
      </p:sp>
    </p:spTree>
    <p:extLst>
      <p:ext uri="{BB962C8B-B14F-4D97-AF65-F5344CB8AC3E}">
        <p14:creationId xmlns:p14="http://schemas.microsoft.com/office/powerpoint/2010/main" val="5310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million</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7</a:t>
            </a:fld>
            <a:endParaRPr lang="en-US"/>
          </a:p>
        </p:txBody>
      </p:sp>
    </p:spTree>
    <p:extLst>
      <p:ext uri="{BB962C8B-B14F-4D97-AF65-F5344CB8AC3E}">
        <p14:creationId xmlns:p14="http://schemas.microsoft.com/office/powerpoint/2010/main" val="20437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8</a:t>
            </a:fld>
            <a:endParaRPr lang="en-US"/>
          </a:p>
        </p:txBody>
      </p:sp>
    </p:spTree>
    <p:extLst>
      <p:ext uri="{BB962C8B-B14F-4D97-AF65-F5344CB8AC3E}">
        <p14:creationId xmlns:p14="http://schemas.microsoft.com/office/powerpoint/2010/main" val="24231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99E75B2-72AF-8A48-A179-D015B6D3EC4C}" type="datetimeFigureOut">
              <a:rPr lang="en-US" smtClean="0"/>
              <a:t>12/15/16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2226D66-EBC8-154B-B010-D38C91DA972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9E75B2-72AF-8A48-A179-D015B6D3EC4C}"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9E75B2-72AF-8A48-A179-D015B6D3EC4C}"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9E75B2-72AF-8A48-A179-D015B6D3EC4C}"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9E75B2-72AF-8A48-A179-D015B6D3EC4C}" type="datetimeFigureOut">
              <a:rPr lang="en-US" smtClean="0"/>
              <a:t>12/15/16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9E75B2-72AF-8A48-A179-D015B6D3EC4C}"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99E75B2-72AF-8A48-A179-D015B6D3EC4C}" type="datetimeFigureOut">
              <a:rPr lang="en-US" smtClean="0"/>
              <a:t>12/15/16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9E75B2-72AF-8A48-A179-D015B6D3EC4C}" type="datetimeFigureOut">
              <a:rPr lang="en-US" smtClean="0"/>
              <a:t>12/15/16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9E75B2-72AF-8A48-A179-D015B6D3EC4C}" type="datetimeFigureOut">
              <a:rPr lang="en-US" smtClean="0"/>
              <a:t>12/15/16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9E75B2-72AF-8A48-A179-D015B6D3EC4C}"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9E75B2-72AF-8A48-A179-D015B6D3EC4C}" type="datetimeFigureOut">
              <a:rPr lang="en-US" smtClean="0"/>
              <a:t>12/15/16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99E75B2-72AF-8A48-A179-D015B6D3EC4C}" type="datetimeFigureOut">
              <a:rPr lang="en-US" smtClean="0"/>
              <a:t>12/15/16</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2226D66-EBC8-154B-B010-D38C91DA972F}" type="slidenum">
              <a:rPr lang="en-US" smtClean="0"/>
              <a:t>‹#›</a:t>
            </a:fld>
            <a:endParaRPr lang="en-US"/>
          </a:p>
        </p:txBody>
      </p:sp>
    </p:spTree>
    <p:extLst>
      <p:ext uri="{BB962C8B-B14F-4D97-AF65-F5344CB8AC3E}">
        <p14:creationId xmlns:p14="http://schemas.microsoft.com/office/powerpoint/2010/main" val="23433209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Predicting Disease</a:t>
            </a:r>
            <a:endParaRPr lang="en-US" dirty="0"/>
          </a:p>
        </p:txBody>
      </p:sp>
      <p:sp>
        <p:nvSpPr>
          <p:cNvPr id="3" name="Subtitle 2"/>
          <p:cNvSpPr>
            <a:spLocks noGrp="1"/>
          </p:cNvSpPr>
          <p:nvPr>
            <p:ph type="subTitle" idx="1"/>
          </p:nvPr>
        </p:nvSpPr>
        <p:spPr/>
        <p:txBody>
          <a:bodyPr/>
          <a:lstStyle/>
          <a:p>
            <a:r>
              <a:rPr lang="en-US" dirty="0" smtClean="0"/>
              <a:t>West Nile Virus in Mosquitos, Chicago, IL</a:t>
            </a:r>
            <a:endParaRPr lang="en-US" dirty="0"/>
          </a:p>
        </p:txBody>
      </p:sp>
    </p:spTree>
    <p:extLst>
      <p:ext uri="{BB962C8B-B14F-4D97-AF65-F5344CB8AC3E}">
        <p14:creationId xmlns:p14="http://schemas.microsoft.com/office/powerpoint/2010/main" val="12496495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54770"/>
            <a:ext cx="9692640" cy="814500"/>
          </a:xfrm>
        </p:spPr>
        <p:txBody>
          <a:bodyPr/>
          <a:lstStyle/>
          <a:p>
            <a:r>
              <a:rPr lang="en-US" dirty="0" smtClean="0"/>
              <a:t>West Nile Virus</a:t>
            </a:r>
            <a:endParaRPr lang="en-US" dirty="0"/>
          </a:p>
        </p:txBody>
      </p:sp>
      <p:pic>
        <p:nvPicPr>
          <p:cNvPr id="8" name="Content Placeholder 7"/>
          <p:cNvPicPr>
            <a:picLocks noGrp="1" noChangeAspect="1"/>
          </p:cNvPicPr>
          <p:nvPr>
            <p:ph idx="1"/>
          </p:nvPr>
        </p:nvPicPr>
        <p:blipFill>
          <a:blip r:embed="rId3"/>
          <a:stretch>
            <a:fillRect/>
          </a:stretch>
        </p:blipFill>
        <p:spPr>
          <a:xfrm>
            <a:off x="36095" y="1169270"/>
            <a:ext cx="3175000" cy="3784600"/>
          </a:xfrm>
          <a:prstGeom prst="rect">
            <a:avLst/>
          </a:prstGeom>
        </p:spPr>
      </p:pic>
      <p:pic>
        <p:nvPicPr>
          <p:cNvPr id="5" name="Picture 4"/>
          <p:cNvPicPr>
            <a:picLocks noChangeAspect="1"/>
          </p:cNvPicPr>
          <p:nvPr/>
        </p:nvPicPr>
        <p:blipFill>
          <a:blip r:embed="rId4"/>
          <a:stretch>
            <a:fillRect/>
          </a:stretch>
        </p:blipFill>
        <p:spPr>
          <a:xfrm>
            <a:off x="5278906" y="1169270"/>
            <a:ext cx="4725444" cy="3150296"/>
          </a:xfrm>
          <a:prstGeom prst="rect">
            <a:avLst/>
          </a:prstGeom>
        </p:spPr>
      </p:pic>
      <p:pic>
        <p:nvPicPr>
          <p:cNvPr id="7" name="Picture 6"/>
          <p:cNvPicPr>
            <a:picLocks noChangeAspect="1"/>
          </p:cNvPicPr>
          <p:nvPr/>
        </p:nvPicPr>
        <p:blipFill>
          <a:blip r:embed="rId5"/>
          <a:stretch>
            <a:fillRect/>
          </a:stretch>
        </p:blipFill>
        <p:spPr>
          <a:xfrm>
            <a:off x="7641628" y="3876805"/>
            <a:ext cx="3670418" cy="2981195"/>
          </a:xfrm>
          <a:prstGeom prst="rect">
            <a:avLst/>
          </a:prstGeom>
        </p:spPr>
      </p:pic>
      <p:pic>
        <p:nvPicPr>
          <p:cNvPr id="6" name="Picture 5"/>
          <p:cNvPicPr>
            <a:picLocks noChangeAspect="1"/>
          </p:cNvPicPr>
          <p:nvPr/>
        </p:nvPicPr>
        <p:blipFill>
          <a:blip r:embed="rId6"/>
          <a:stretch>
            <a:fillRect/>
          </a:stretch>
        </p:blipFill>
        <p:spPr>
          <a:xfrm>
            <a:off x="1623595" y="3876805"/>
            <a:ext cx="4064000" cy="3048000"/>
          </a:xfrm>
          <a:prstGeom prst="rect">
            <a:avLst/>
          </a:prstGeom>
        </p:spPr>
      </p:pic>
    </p:spTree>
    <p:extLst>
      <p:ext uri="{BB962C8B-B14F-4D97-AF65-F5344CB8AC3E}">
        <p14:creationId xmlns:p14="http://schemas.microsoft.com/office/powerpoint/2010/main" val="626012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the government do?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769790"/>
            <a:ext cx="11260899" cy="4469356"/>
          </a:xfrm>
          <a:prstGeom prst="rect">
            <a:avLst/>
          </a:prstGeom>
        </p:spPr>
      </p:pic>
    </p:spTree>
    <p:extLst>
      <p:ext uri="{BB962C8B-B14F-4D97-AF65-F5344CB8AC3E}">
        <p14:creationId xmlns:p14="http://schemas.microsoft.com/office/powerpoint/2010/main" val="1534981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872" y="1878904"/>
            <a:ext cx="8595360" cy="4301233"/>
          </a:xfrm>
        </p:spPr>
        <p:txBody>
          <a:bodyPr>
            <a:normAutofit/>
          </a:bodyPr>
          <a:lstStyle/>
          <a:p>
            <a:pPr marL="0" indent="0" algn="ctr">
              <a:buNone/>
            </a:pPr>
            <a:r>
              <a:rPr lang="en-US" sz="3200" dirty="0" smtClean="0"/>
              <a:t>“A more accurate method of predicting outbreaks of West Nile virus in mosquitos will help the City of Chicago and CPHD more efficiently and effectively allocate resources towards preventing transmission of this potentially deadly virus.”</a:t>
            </a:r>
            <a:endParaRPr lang="en-US" sz="3200" dirty="0"/>
          </a:p>
        </p:txBody>
      </p:sp>
    </p:spTree>
    <p:extLst>
      <p:ext uri="{BB962C8B-B14F-4D97-AF65-F5344CB8AC3E}">
        <p14:creationId xmlns:p14="http://schemas.microsoft.com/office/powerpoint/2010/main" val="1825176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8174" y="-1791720"/>
            <a:ext cx="8060465" cy="10465994"/>
          </a:xfrm>
          <a:prstGeom prst="rect">
            <a:avLst/>
          </a:prstGeom>
        </p:spPr>
      </p:pic>
    </p:spTree>
    <p:extLst>
      <p:ext uri="{BB962C8B-B14F-4D97-AF65-F5344CB8AC3E}">
        <p14:creationId xmlns:p14="http://schemas.microsoft.com/office/powerpoint/2010/main" val="414830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1360404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2506"/>
            <a:ext cx="9692640" cy="1325562"/>
          </a:xfrm>
        </p:spPr>
        <p:txBody>
          <a:bodyPr/>
          <a:lstStyle/>
          <a:p>
            <a:r>
              <a:rPr lang="en-US" dirty="0" smtClean="0"/>
              <a:t>How Our Predictions Can Help</a:t>
            </a:r>
            <a:endParaRPr lang="en-US" dirty="0"/>
          </a:p>
        </p:txBody>
      </p:sp>
      <p:pic>
        <p:nvPicPr>
          <p:cNvPr id="5" name="Picture 4"/>
          <p:cNvPicPr>
            <a:picLocks noChangeAspect="1"/>
          </p:cNvPicPr>
          <p:nvPr/>
        </p:nvPicPr>
        <p:blipFill>
          <a:blip r:embed="rId3"/>
          <a:stretch>
            <a:fillRect/>
          </a:stretch>
        </p:blipFill>
        <p:spPr>
          <a:xfrm>
            <a:off x="0" y="1603332"/>
            <a:ext cx="11298477" cy="5254669"/>
          </a:xfrm>
          <a:prstGeom prst="rect">
            <a:avLst/>
          </a:prstGeom>
        </p:spPr>
      </p:pic>
    </p:spTree>
    <p:extLst>
      <p:ext uri="{BB962C8B-B14F-4D97-AF65-F5344CB8AC3E}">
        <p14:creationId xmlns:p14="http://schemas.microsoft.com/office/powerpoint/2010/main" val="272664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501041"/>
            <a:ext cx="9692640" cy="902182"/>
          </a:xfrm>
        </p:spPr>
        <p:txBody>
          <a:bodyPr/>
          <a:lstStyle/>
          <a:p>
            <a:r>
              <a:rPr lang="en-US" dirty="0" smtClean="0"/>
              <a:t>Cost Savings for CDPH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01061209"/>
              </p:ext>
            </p:extLst>
          </p:nvPr>
        </p:nvGraphicFramePr>
        <p:xfrm>
          <a:off x="651353" y="1691322"/>
          <a:ext cx="9857984" cy="48347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6463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237</TotalTime>
  <Words>159</Words>
  <Application>Microsoft Macintosh PowerPoint</Application>
  <PresentationFormat>Widescreen</PresentationFormat>
  <Paragraphs>26</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Century Schoolbook</vt:lpstr>
      <vt:lpstr>Franklin Gothic Demi Cond</vt:lpstr>
      <vt:lpstr>Wingdings 2</vt:lpstr>
      <vt:lpstr>Arial</vt:lpstr>
      <vt:lpstr>View</vt:lpstr>
      <vt:lpstr>Predicting Disease</vt:lpstr>
      <vt:lpstr>West Nile Virus</vt:lpstr>
      <vt:lpstr>What can the government do?</vt:lpstr>
      <vt:lpstr>PowerPoint Presentation</vt:lpstr>
      <vt:lpstr>PowerPoint Presentation</vt:lpstr>
      <vt:lpstr>PowerPoint Presentation</vt:lpstr>
      <vt:lpstr>How Our Predictions Can Help</vt:lpstr>
      <vt:lpstr>Cost Savings for CDPH</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Disease</dc:title>
  <dc:creator>Christopher Pleasants</dc:creator>
  <cp:lastModifiedBy>Christopher Pleasants</cp:lastModifiedBy>
  <cp:revision>6</cp:revision>
  <dcterms:created xsi:type="dcterms:W3CDTF">2016-12-15T22:59:48Z</dcterms:created>
  <dcterms:modified xsi:type="dcterms:W3CDTF">2016-12-16T02:57:41Z</dcterms:modified>
</cp:coreProperties>
</file>